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7"/>
  </p:notesMasterIdLst>
  <p:sldIdLst>
    <p:sldId id="256" r:id="rId2"/>
    <p:sldId id="286" r:id="rId3"/>
    <p:sldId id="287" r:id="rId4"/>
    <p:sldId id="300" r:id="rId5"/>
    <p:sldId id="288" r:id="rId6"/>
    <p:sldId id="289" r:id="rId7"/>
    <p:sldId id="291" r:id="rId8"/>
    <p:sldId id="294" r:id="rId9"/>
    <p:sldId id="292" r:id="rId10"/>
    <p:sldId id="301" r:id="rId11"/>
    <p:sldId id="302" r:id="rId12"/>
    <p:sldId id="293" r:id="rId13"/>
    <p:sldId id="303" r:id="rId14"/>
    <p:sldId id="304" r:id="rId15"/>
    <p:sldId id="295" r:id="rId16"/>
    <p:sldId id="296" r:id="rId17"/>
    <p:sldId id="259" r:id="rId18"/>
    <p:sldId id="299" r:id="rId19"/>
    <p:sldId id="297" r:id="rId20"/>
    <p:sldId id="298" r:id="rId21"/>
    <p:sldId id="305" r:id="rId22"/>
    <p:sldId id="281" r:id="rId23"/>
    <p:sldId id="308" r:id="rId24"/>
    <p:sldId id="306" r:id="rId25"/>
    <p:sldId id="283" r:id="rId26"/>
    <p:sldId id="310" r:id="rId27"/>
    <p:sldId id="309" r:id="rId28"/>
    <p:sldId id="311" r:id="rId29"/>
    <p:sldId id="312" r:id="rId30"/>
    <p:sldId id="314" r:id="rId31"/>
    <p:sldId id="315" r:id="rId32"/>
    <p:sldId id="316" r:id="rId33"/>
    <p:sldId id="317" r:id="rId34"/>
    <p:sldId id="313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9"/>
    <p:restoredTop sz="94669"/>
  </p:normalViewPr>
  <p:slideViewPr>
    <p:cSldViewPr snapToGrid="0" snapToObjects="1">
      <p:cViewPr>
        <p:scale>
          <a:sx n="129" d="100"/>
          <a:sy n="129" d="100"/>
        </p:scale>
        <p:origin x="-1800" y="-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6FBAC-0B71-A74C-BE6A-6C39ACC1BF7B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E4EB-38F3-3D41-BD50-D4F9DCFF3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3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995081"/>
            <a:ext cx="7315200" cy="2590441"/>
          </a:xfrm>
        </p:spPr>
        <p:txBody>
          <a:bodyPr/>
          <a:lstStyle/>
          <a:p>
            <a:r>
              <a:rPr lang="en-US" dirty="0"/>
              <a:t>Comparison between local binary CNN and vanilla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5398527"/>
            <a:ext cx="7315200" cy="5951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Jianhao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Peng,</a:t>
            </a:r>
            <a:r>
              <a:rPr lang="en-US" altLang="zh-CN" dirty="0"/>
              <a:t> </a:t>
            </a:r>
            <a:r>
              <a:rPr lang="en-US" altLang="zh-CN" dirty="0" smtClean="0"/>
              <a:t> Hanchao Yu,  You Wu</a:t>
            </a:r>
          </a:p>
        </p:txBody>
      </p:sp>
      <p:sp>
        <p:nvSpPr>
          <p:cNvPr id="4" name="Rectangle 3"/>
          <p:cNvSpPr/>
          <p:nvPr/>
        </p:nvSpPr>
        <p:spPr>
          <a:xfrm>
            <a:off x="9313480" y="53985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jianhao2@illinois.edu,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hanchao2@illinois.edu,</a:t>
            </a:r>
          </a:p>
          <a:p>
            <a:r>
              <a:rPr lang="en-US" altLang="zh-CN" sz="1200" dirty="0" smtClean="0">
                <a:solidFill>
                  <a:schemeClr val="bg1"/>
                </a:solidFill>
              </a:rPr>
              <a:t>youw3@illinois.edu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0015" y="3686176"/>
            <a:ext cx="6929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The LBP function can actually be implemented via convolution!</a:t>
                </a:r>
              </a:p>
              <a:p>
                <a:r>
                  <a:rPr lang="en-US" i="1" dirty="0" smtClean="0">
                    <a:latin typeface="Cambria Math" charset="0"/>
                  </a:rPr>
                  <a:t/>
                </a:r>
                <a:br>
                  <a:rPr lang="en-US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  <p:sp>
        <p:nvSpPr>
          <p:cNvPr id="4" name="Down Arrow 3"/>
          <p:cNvSpPr/>
          <p:nvPr/>
        </p:nvSpPr>
        <p:spPr>
          <a:xfrm>
            <a:off x="6999316" y="2610197"/>
            <a:ext cx="764771" cy="55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3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The LBP function can actually be implemented via convolution!</a:t>
                </a:r>
              </a:p>
              <a:p>
                <a:r>
                  <a:rPr lang="en-US" i="1" dirty="0" smtClean="0">
                    <a:latin typeface="Cambria Math" charset="0"/>
                  </a:rPr>
                  <a:t/>
                </a:r>
                <a:br>
                  <a:rPr lang="en-US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𝑽</m:t>
                    </m:r>
                    <m:r>
                      <a:rPr lang="en-US" b="0" i="1" smtClean="0">
                        <a:latin typeface="Cambria Math" charset="0"/>
                      </a:rPr>
                      <m:t>=[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7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the weight vector.</a:t>
                </a:r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  <p:sp>
        <p:nvSpPr>
          <p:cNvPr id="4" name="Down Arrow 3"/>
          <p:cNvSpPr/>
          <p:nvPr/>
        </p:nvSpPr>
        <p:spPr>
          <a:xfrm>
            <a:off x="6999316" y="2610197"/>
            <a:ext cx="764771" cy="556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Equivalent form of LBP function:</a:t>
                </a:r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Benefits: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31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Equivalent form of LBP function:</a:t>
                </a:r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Benefits:</a:t>
                </a:r>
              </a:p>
              <a:p>
                <a:pPr lvl="1"/>
                <a:r>
                  <a:rPr lang="en-US" dirty="0" smtClean="0"/>
                  <a:t>Flexible base!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by a NN.</a:t>
                </a:r>
              </a:p>
              <a:p>
                <a:pPr lvl="1"/>
                <a:r>
                  <a:rPr lang="en-US" dirty="0" smtClean="0"/>
                  <a:t>Learnable ordering of neighbor pixels</a:t>
                </a:r>
              </a:p>
              <a:p>
                <a:pPr lvl="1"/>
                <a:r>
                  <a:rPr lang="en-US" dirty="0" smtClean="0"/>
                  <a:t>Learnable pivot.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95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Equivalent form of LBP function:</a:t>
                </a:r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Benefits:</a:t>
                </a:r>
              </a:p>
              <a:p>
                <a:pPr lvl="1"/>
                <a:r>
                  <a:rPr lang="en-US" dirty="0" smtClean="0"/>
                  <a:t>Flexible base!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by a NN.</a:t>
                </a:r>
              </a:p>
              <a:p>
                <a:pPr lvl="1"/>
                <a:r>
                  <a:rPr lang="en-US" dirty="0" smtClean="0"/>
                  <a:t>Learnable ordering of neighbor pixels</a:t>
                </a:r>
              </a:p>
              <a:p>
                <a:pPr lvl="1"/>
                <a:r>
                  <a:rPr lang="en-US" dirty="0" smtClean="0"/>
                  <a:t>Learnable pivot.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8980"/>
            <a:ext cx="12192000" cy="2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</a:t>
            </a:r>
            <a:br>
              <a:rPr lang="en-US" dirty="0" smtClean="0"/>
            </a:br>
            <a:r>
              <a:rPr lang="en-US" dirty="0" smtClean="0"/>
              <a:t>guarantee of </a:t>
            </a:r>
            <a:br>
              <a:rPr lang="en-US" dirty="0" smtClean="0"/>
            </a:br>
            <a:r>
              <a:rPr lang="en-US" dirty="0" smtClean="0"/>
              <a:t>LBC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892979"/>
            <a:ext cx="7315200" cy="1531449"/>
          </a:xfrm>
        </p:spPr>
      </p:pic>
    </p:spTree>
    <p:extLst>
      <p:ext uri="{BB962C8B-B14F-4D97-AF65-F5344CB8AC3E}">
        <p14:creationId xmlns:p14="http://schemas.microsoft.com/office/powerpoint/2010/main" val="4086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</a:t>
            </a:r>
            <a:br>
              <a:rPr lang="en-US" dirty="0" smtClean="0"/>
            </a:br>
            <a:r>
              <a:rPr lang="en-US" dirty="0" smtClean="0"/>
              <a:t>guarantee of </a:t>
            </a:r>
            <a:br>
              <a:rPr lang="en-US" dirty="0" smtClean="0"/>
            </a:br>
            <a:r>
              <a:rPr lang="en-US" dirty="0" smtClean="0"/>
              <a:t>LBC module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892979"/>
            <a:ext cx="7315200" cy="1531449"/>
          </a:xfrm>
        </p:spPr>
      </p:pic>
      <p:sp>
        <p:nvSpPr>
          <p:cNvPr id="5" name="TextBox 4"/>
          <p:cNvSpPr txBox="1"/>
          <p:nvPr/>
        </p:nvSpPr>
        <p:spPr>
          <a:xfrm>
            <a:off x="4295458" y="3974592"/>
            <a:ext cx="6461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Conclusion:</a:t>
            </a:r>
          </a:p>
          <a:p>
            <a:r>
              <a:rPr lang="en-US" sz="2800" dirty="0" smtClean="0"/>
              <a:t>LBC module is a good approximation of Convolution layer in NN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66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</a:t>
            </a:r>
            <a:br>
              <a:rPr lang="en-US" dirty="0" smtClean="0"/>
            </a:br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learnable </a:t>
            </a:r>
            <a:br>
              <a:rPr lang="en-US" dirty="0" smtClean="0"/>
            </a:br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11" y="764499"/>
            <a:ext cx="3201283" cy="28161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92" y="939498"/>
            <a:ext cx="4042156" cy="24661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42048" y="764499"/>
            <a:ext cx="0" cy="5416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62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</a:t>
            </a:r>
            <a:br>
              <a:rPr lang="en-US" dirty="0" smtClean="0"/>
            </a:br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learnable </a:t>
            </a:r>
            <a:br>
              <a:rPr lang="en-US" dirty="0" smtClean="0"/>
            </a:br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11" y="764499"/>
            <a:ext cx="3201283" cy="2816166"/>
          </a:xfrm>
        </p:spPr>
      </p:pic>
      <p:sp>
        <p:nvSpPr>
          <p:cNvPr id="6" name="TextBox 5"/>
          <p:cNvSpPr txBox="1"/>
          <p:nvPr/>
        </p:nvSpPr>
        <p:spPr>
          <a:xfrm>
            <a:off x="3700808" y="3964899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size</a:t>
            </a:r>
            <a:r>
              <a:rPr lang="en-US" altLang="zh-CN" dirty="0" smtClean="0"/>
              <a:t>: kH * kW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different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q [depth of next layer]</a:t>
            </a:r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/>
              <a:t>p * kH * kW *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92" y="939498"/>
            <a:ext cx="4042156" cy="24661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42048" y="764499"/>
            <a:ext cx="0" cy="5416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30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</a:t>
            </a:r>
            <a:br>
              <a:rPr lang="en-US" dirty="0" smtClean="0"/>
            </a:br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learnable </a:t>
            </a:r>
            <a:br>
              <a:rPr lang="en-US" dirty="0" smtClean="0"/>
            </a:br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11" y="764499"/>
            <a:ext cx="3201283" cy="2816166"/>
          </a:xfrm>
        </p:spPr>
      </p:pic>
      <p:sp>
        <p:nvSpPr>
          <p:cNvPr id="6" name="TextBox 5"/>
          <p:cNvSpPr txBox="1"/>
          <p:nvPr/>
        </p:nvSpPr>
        <p:spPr>
          <a:xfrm>
            <a:off x="3700808" y="3964899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size</a:t>
            </a:r>
            <a:r>
              <a:rPr lang="en-US" altLang="zh-CN" dirty="0" smtClean="0"/>
              <a:t>: kH * kW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different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q [depth of next layer]</a:t>
            </a:r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/>
              <a:t>p * kH * kW *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92" y="939498"/>
            <a:ext cx="4042156" cy="24661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42048" y="764499"/>
            <a:ext cx="0" cy="5416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90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/>
                  <a:t>Local Binary Pattern(LBP) is widely used in the face recognition community as a feature of images. </a:t>
                </a:r>
              </a:p>
              <a:p>
                <a:endParaRPr lang="en-US" dirty="0"/>
              </a:p>
              <a:p>
                <a:r>
                  <a:rPr lang="en-US" dirty="0" smtClean="0"/>
                  <a:t>It is basically a weighted sum of a geometric sequence.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30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</a:t>
            </a:r>
            <a:br>
              <a:rPr lang="en-US" dirty="0" smtClean="0"/>
            </a:br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learnable </a:t>
            </a:r>
            <a:br>
              <a:rPr lang="en-US" dirty="0" smtClean="0"/>
            </a:br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11" y="764499"/>
            <a:ext cx="3201283" cy="2816166"/>
          </a:xfrm>
        </p:spPr>
      </p:pic>
      <p:sp>
        <p:nvSpPr>
          <p:cNvPr id="6" name="TextBox 5"/>
          <p:cNvSpPr txBox="1"/>
          <p:nvPr/>
        </p:nvSpPr>
        <p:spPr>
          <a:xfrm>
            <a:off x="3700808" y="3964899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size</a:t>
            </a:r>
            <a:r>
              <a:rPr lang="en-US" altLang="zh-CN" dirty="0" smtClean="0"/>
              <a:t>: kH * kW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different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q [depth of next layer]</a:t>
            </a:r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/>
              <a:t>p * kH * kW *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92" y="939498"/>
            <a:ext cx="4042156" cy="24661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42048" y="764499"/>
            <a:ext cx="0" cy="54168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66734" y="3964898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binary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/>
              <a:t>m * q</a:t>
            </a:r>
          </a:p>
        </p:txBody>
      </p:sp>
    </p:spTree>
    <p:extLst>
      <p:ext uri="{BB962C8B-B14F-4D97-AF65-F5344CB8AC3E}">
        <p14:creationId xmlns:p14="http://schemas.microsoft.com/office/powerpoint/2010/main" val="189195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7242048" y="764499"/>
            <a:ext cx="0" cy="51107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700808" y="5875283"/>
            <a:ext cx="6588820" cy="674938"/>
          </a:xfrm>
          <a:prstGeom prst="rect">
            <a:avLst/>
          </a:prstGeom>
          <a:solidFill>
            <a:srgbClr val="00B8FB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</a:t>
            </a:r>
            <a:br>
              <a:rPr lang="en-US" dirty="0" smtClean="0"/>
            </a:br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learnable </a:t>
            </a:r>
            <a:br>
              <a:rPr lang="en-US" dirty="0" smtClean="0"/>
            </a:br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11" y="764499"/>
            <a:ext cx="3201283" cy="2816166"/>
          </a:xfrm>
        </p:spPr>
      </p:pic>
      <p:sp>
        <p:nvSpPr>
          <p:cNvPr id="6" name="TextBox 5"/>
          <p:cNvSpPr txBox="1"/>
          <p:nvPr/>
        </p:nvSpPr>
        <p:spPr>
          <a:xfrm>
            <a:off x="3700808" y="3964899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size</a:t>
            </a:r>
            <a:r>
              <a:rPr lang="en-US" altLang="zh-CN" dirty="0" smtClean="0"/>
              <a:t>: kH * kW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different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q [depth of next layer]</a:t>
            </a:r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 * kH * kW * 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92" y="939498"/>
            <a:ext cx="4042156" cy="24661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66734" y="3964898"/>
            <a:ext cx="3242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Input</a:t>
            </a:r>
            <a:r>
              <a:rPr lang="en-US" altLang="zh-CN" dirty="0" smtClean="0"/>
              <a:t>: p-channel tensor</a:t>
            </a:r>
          </a:p>
          <a:p>
            <a:endParaRPr lang="en-US" altLang="zh-CN" dirty="0"/>
          </a:p>
          <a:p>
            <a:r>
              <a:rPr lang="en-US" altLang="zh-CN" b="1" dirty="0" smtClean="0"/>
              <a:t>Number of binary filters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dirty="0" smtClean="0"/>
          </a:p>
          <a:p>
            <a:r>
              <a:rPr lang="en-US" b="1" dirty="0" smtClean="0"/>
              <a:t>Number of Weights: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* q</a:t>
            </a:r>
          </a:p>
        </p:txBody>
      </p:sp>
    </p:spTree>
    <p:extLst>
      <p:ext uri="{BB962C8B-B14F-4D97-AF65-F5344CB8AC3E}">
        <p14:creationId xmlns:p14="http://schemas.microsoft.com/office/powerpoint/2010/main" val="1066041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88" y="967002"/>
            <a:ext cx="3115250" cy="47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28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88" y="967002"/>
            <a:ext cx="3115250" cy="4758018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6613720" y="2590711"/>
            <a:ext cx="983868" cy="8337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01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88" y="967002"/>
            <a:ext cx="3115250" cy="4758018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6613720" y="2590711"/>
            <a:ext cx="983868" cy="8337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1"/>
            <a:ext cx="3139055" cy="45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3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84" y="863790"/>
            <a:ext cx="4472548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84" y="863790"/>
            <a:ext cx="4472548" cy="512127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276109" y="2601467"/>
            <a:ext cx="1066175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06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9" y="1049710"/>
            <a:ext cx="3139055" cy="4536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LBC</a:t>
            </a:r>
            <a:br>
              <a:rPr lang="en-US" dirty="0" smtClean="0"/>
            </a:br>
            <a:r>
              <a:rPr lang="en-US" dirty="0" smtClean="0"/>
              <a:t>Residual</a:t>
            </a:r>
            <a:br>
              <a:rPr lang="en-US" dirty="0" smtClean="0"/>
            </a:b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84" y="863790"/>
            <a:ext cx="4472548" cy="512127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276109" y="2601467"/>
            <a:ext cx="1066175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7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number of binary filers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9" y="2935736"/>
            <a:ext cx="6636197" cy="1483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7119" y="2566404"/>
            <a:ext cx="20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256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9" y="4882521"/>
            <a:ext cx="6659879" cy="1530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27119" y="45131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128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9" y="1027524"/>
            <a:ext cx="6552748" cy="1492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1540" y="71308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512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65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number of binary filers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0371" y="2766185"/>
            <a:ext cx="20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256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60370" y="4598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128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50" y="3135517"/>
            <a:ext cx="3907601" cy="1482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91" y="4987238"/>
            <a:ext cx="3718560" cy="1271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0899" y="1596044"/>
            <a:ext cx="3411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Increasing the number of binary filters  slightly increases the test accuracy. ( ~1%)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training procedure was not significantly affected.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Both training and test accuracy/loss saturated, but didn’t show overfitting.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In their paper, their claim to have a higher (+4% of ours) accuracy.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50" y="1283797"/>
            <a:ext cx="3907601" cy="1351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0371" y="929680"/>
            <a:ext cx="20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number_of_b</a:t>
            </a:r>
            <a:r>
              <a:rPr lang="en-US" dirty="0" smtClean="0"/>
              <a:t> = 256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31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46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number of depth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27119" y="25664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7119" y="451318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1540" y="71308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86" y="1170004"/>
            <a:ext cx="6480053" cy="1436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87" y="2975068"/>
            <a:ext cx="6480053" cy="1498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86" y="4940967"/>
            <a:ext cx="6480053" cy="14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24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number of depth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0371" y="276618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60370" y="459879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50899" y="1596044"/>
            <a:ext cx="3411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deeper the better.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Overfitting does not occur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0371" y="92968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= 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88" y="4986116"/>
            <a:ext cx="4265012" cy="1449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90" y="3114300"/>
            <a:ext cx="4438772" cy="1505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70" y="1260826"/>
            <a:ext cx="4451207" cy="15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0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sparsity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27119" y="256640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7119" y="45131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31540" y="71308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2992" r="-82" b="17718"/>
          <a:stretch/>
        </p:blipFill>
        <p:spPr>
          <a:xfrm>
            <a:off x="3996965" y="1030972"/>
            <a:ext cx="6485978" cy="1495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4327" r="287" b="15438"/>
          <a:stretch/>
        </p:blipFill>
        <p:spPr>
          <a:xfrm>
            <a:off x="3996965" y="2976157"/>
            <a:ext cx="6485978" cy="148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3088" r="1491" b="16181"/>
          <a:stretch/>
        </p:blipFill>
        <p:spPr>
          <a:xfrm>
            <a:off x="4083627" y="4805359"/>
            <a:ext cx="6274317" cy="14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LBC_ResNet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CIFAR-10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different sparsity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0371" y="2766185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60370" y="4598795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50899" y="1596044"/>
            <a:ext cx="3411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Accuracy leap happens at almost the same training step.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No significant accuracy/loss difference with various sparsity.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660371" y="92968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Sparsity = 0.5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5454" r="16897" b="15588"/>
          <a:stretch/>
        </p:blipFill>
        <p:spPr>
          <a:xfrm>
            <a:off x="3830370" y="1299012"/>
            <a:ext cx="4378639" cy="1451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3479" r="11291" b="15633"/>
          <a:stretch/>
        </p:blipFill>
        <p:spPr>
          <a:xfrm>
            <a:off x="3745369" y="3120127"/>
            <a:ext cx="4548639" cy="1563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3163" r="10380" b="16633"/>
          <a:stretch/>
        </p:blipFill>
        <p:spPr>
          <a:xfrm>
            <a:off x="3830370" y="4968127"/>
            <a:ext cx="4463638" cy="15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87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</a:t>
            </a:r>
            <a:br>
              <a:rPr lang="en-US" smtClean="0"/>
            </a:br>
            <a:r>
              <a:rPr lang="en-US" smtClean="0"/>
              <a:t>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Fine tuning the learning rate, and hopefully the model can keep searching the optimum.</a:t>
            </a:r>
          </a:p>
          <a:p>
            <a:endParaRPr lang="en-US" dirty="0"/>
          </a:p>
          <a:p>
            <a:r>
              <a:rPr lang="en-US" dirty="0" smtClean="0"/>
              <a:t>2. Try using the shared weight configuration in the paper, to see how this help with training/model size.</a:t>
            </a:r>
          </a:p>
          <a:p>
            <a:endParaRPr lang="en-US" dirty="0"/>
          </a:p>
          <a:p>
            <a:r>
              <a:rPr lang="en-US" dirty="0" smtClean="0"/>
              <a:t>3. It still have time, test on other dataset </a:t>
            </a:r>
            <a:r>
              <a:rPr lang="en-US" dirty="0"/>
              <a:t>to verify </a:t>
            </a:r>
            <a:r>
              <a:rPr lang="en-US" dirty="0" smtClean="0"/>
              <a:t>our observation and </a:t>
            </a:r>
            <a:r>
              <a:rPr lang="en-US" dirty="0"/>
              <a:t>speculation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4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26695"/>
            <a:ext cx="12192000" cy="3064042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The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End</a:t>
            </a:r>
          </a:p>
          <a:p>
            <a:pPr algn="ctr"/>
            <a:endParaRPr lang="en-US" altLang="zh-CN" sz="4800" dirty="0" smtClean="0"/>
          </a:p>
          <a:p>
            <a:pPr algn="ctr"/>
            <a:r>
              <a:rPr lang="en-US" altLang="zh-CN" sz="2400" dirty="0" smtClean="0"/>
              <a:t>Thank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8346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  <a:p>
                <a:pPr lvl="1"/>
                <a:r>
                  <a:rPr lang="en-US" dirty="0" smtClean="0"/>
                  <a:t>Fixed base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242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  <a:p>
                <a:pPr lvl="1"/>
                <a:r>
                  <a:rPr lang="en-US" dirty="0" smtClean="0"/>
                  <a:t>Fixed base</a:t>
                </a:r>
                <a:r>
                  <a:rPr lang="en-US" dirty="0"/>
                  <a:t>. 2 in the above case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274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  <a:p>
                <a:pPr lvl="1"/>
                <a:r>
                  <a:rPr lang="en-US" dirty="0" smtClean="0"/>
                  <a:t>Fixed base</a:t>
                </a:r>
                <a:r>
                  <a:rPr lang="en-US" dirty="0"/>
                  <a:t>. 2 in the above case.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Fixed pivot.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90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  <a:p>
                <a:pPr lvl="1"/>
                <a:r>
                  <a:rPr lang="en-US" dirty="0" smtClean="0"/>
                  <a:t>Fixed base</a:t>
                </a:r>
                <a:r>
                  <a:rPr lang="en-US" dirty="0"/>
                  <a:t>. 2 in the above case.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Fixed pivot.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the center pixel.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Constraints:</a:t>
                </a:r>
              </a:p>
              <a:p>
                <a:pPr lvl="1"/>
                <a:r>
                  <a:rPr lang="en-US" dirty="0" smtClean="0"/>
                  <a:t>Fixed base</a:t>
                </a:r>
                <a:r>
                  <a:rPr lang="en-US" dirty="0"/>
                  <a:t>. 2 in the above case.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Fixed pivot.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Fixed ordering of neighbor pixels.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207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br>
              <a:rPr lang="en-US" altLang="zh-CN" dirty="0" smtClean="0"/>
            </a:br>
            <a:r>
              <a:rPr lang="en-US" altLang="zh-CN" dirty="0" smtClean="0"/>
              <a:t>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>
                    <a:latin typeface="Cambria Math" charset="0"/>
                  </a:rPr>
                  <a:t>The LBP function can actually be implemented via convolution!</a:t>
                </a:r>
              </a:p>
              <a:p>
                <a:r>
                  <a:rPr lang="en-US" i="1" dirty="0" smtClean="0">
                    <a:latin typeface="Cambria Math" charset="0"/>
                  </a:rPr>
                  <a:t/>
                </a:r>
                <a:br>
                  <a:rPr lang="en-US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𝐿𝐵𝑃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8−1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77928" y="6642556"/>
            <a:ext cx="1633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*pictures from </a:t>
            </a:r>
            <a:r>
              <a:rPr lang="en-US" sz="800" dirty="0" err="1" smtClean="0"/>
              <a:t>tensorflow.org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533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444</TotalTime>
  <Words>1134</Words>
  <Application>Microsoft Macintosh PowerPoint</Application>
  <PresentationFormat>Widescreen</PresentationFormat>
  <Paragraphs>229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Cambria Math</vt:lpstr>
      <vt:lpstr>Corbel</vt:lpstr>
      <vt:lpstr>Wingdings 2</vt:lpstr>
      <vt:lpstr>幼圆</vt:lpstr>
      <vt:lpstr>Frame</vt:lpstr>
      <vt:lpstr>Comparison between local binary CNN and vanilla CNN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Theoretical  guarantee of  LBC module</vt:lpstr>
      <vt:lpstr>Theoretical  guarantee of  LBC module</vt:lpstr>
      <vt:lpstr>Reduction in Number of  learnable  weights</vt:lpstr>
      <vt:lpstr>Reduction in Number of  learnable  weights</vt:lpstr>
      <vt:lpstr>Reduction in Number of  learnable  weights</vt:lpstr>
      <vt:lpstr>Reduction in Number of  learnable  weights</vt:lpstr>
      <vt:lpstr>Reduction in Number of  learnable  weights</vt:lpstr>
      <vt:lpstr>LBC Residual Block</vt:lpstr>
      <vt:lpstr>LBC Residual Block</vt:lpstr>
      <vt:lpstr>LBC Residual Block</vt:lpstr>
      <vt:lpstr>LBC Residual Block</vt:lpstr>
      <vt:lpstr>LBC Residual Block</vt:lpstr>
      <vt:lpstr>LBC Residual Block</vt:lpstr>
      <vt:lpstr>Results of LBC_ResNet on CIFAR-10  different number of binary filers</vt:lpstr>
      <vt:lpstr>Results of LBC_ResNet on CIFAR-10  different number of binary filers</vt:lpstr>
      <vt:lpstr>Results of LBC_ResNet on CIFAR-10  different number of depth</vt:lpstr>
      <vt:lpstr>Results of LBC_ResNet on CIFAR-10  different number of depth</vt:lpstr>
      <vt:lpstr>Results of LBC_ResNet on CIFAR-10  different sparsity</vt:lpstr>
      <vt:lpstr>Results of LBC_ResNet on CIFAR-10  different sparsity</vt:lpstr>
      <vt:lpstr>Future  Works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Distributions of weights and biases of CNN on MNIST dataset</dc:title>
  <dc:creator>Peng, Jianhao</dc:creator>
  <cp:lastModifiedBy>Peng, Jianhao</cp:lastModifiedBy>
  <cp:revision>119</cp:revision>
  <cp:lastPrinted>2017-12-07T03:38:56Z</cp:lastPrinted>
  <dcterms:created xsi:type="dcterms:W3CDTF">2017-09-01T14:24:14Z</dcterms:created>
  <dcterms:modified xsi:type="dcterms:W3CDTF">2017-12-07T05:46:50Z</dcterms:modified>
</cp:coreProperties>
</file>